
<file path=[Content_Types].xml><?xml version="1.0" encoding="utf-8"?>
<Types xmlns="http://schemas.openxmlformats.org/package/2006/content-types">
  <Default Extension="xml" ContentType="application/xml"/>
  <Default Extension="wav" ContentType="audio/wav"/>
  <Default Extension="wmf" ContentType="image/x-w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8" r:id="rId12"/>
    <p:sldId id="272" r:id="rId13"/>
    <p:sldId id="270" r:id="rId14"/>
    <p:sldId id="271" r:id="rId15"/>
    <p:sldId id="273" r:id="rId16"/>
    <p:sldId id="274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1331" autoAdjust="0"/>
  </p:normalViewPr>
  <p:slideViewPr>
    <p:cSldViewPr snapToGrid="0" snapToObjects="1">
      <p:cViewPr varScale="1">
        <p:scale>
          <a:sx n="67" d="100"/>
          <a:sy n="67" d="100"/>
        </p:scale>
        <p:origin x="-9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371C2-02D6-FA4A-BEB5-667C940CBB7F}" type="datetimeFigureOut">
              <a:rPr lang="en-US" smtClean="0"/>
              <a:t>8/28/12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4F26B1-69B5-EF41-AD57-5357BD8B11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852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Discuss</a:t>
            </a:r>
            <a:r>
              <a:rPr lang="en-US" baseline="0" dirty="0" smtClean="0"/>
              <a:t> video – go to next screen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F26B1-69B5-EF41-AD57-5357BD8B115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2623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DC33-2C59-4704-BCCE-9AF9CD39678A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DC33-2C59-4704-BCCE-9AF9CD39678A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F26B1-69B5-EF41-AD57-5357BD8B115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11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lvl="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F26B1-69B5-EF41-AD57-5357BD8B115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368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F26B1-69B5-EF41-AD57-5357BD8B115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826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F26B1-69B5-EF41-AD57-5357BD8B115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0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F26B1-69B5-EF41-AD57-5357BD8B115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2075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DC33-2C59-4704-BCCE-9AF9CD39678A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DC33-2C59-4704-BCCE-9AF9CD39678A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98DC33-2C59-4704-BCCE-9AF9CD39678A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5F665463-A637-8346-AD73-68D0D9C2B0F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0D568679-01E1-7447-AF91-63833D37554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65463-A637-8346-AD73-68D0D9C2B0F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8679-01E1-7447-AF91-63833D37554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65463-A637-8346-AD73-68D0D9C2B0F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8679-01E1-7447-AF91-63833D37554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65463-A637-8346-AD73-68D0D9C2B0F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8679-01E1-7447-AF91-63833D3755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65463-A637-8346-AD73-68D0D9C2B0F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8679-01E1-7447-AF91-63833D3755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65463-A637-8346-AD73-68D0D9C2B0F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8679-01E1-7447-AF91-63833D3755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65463-A637-8346-AD73-68D0D9C2B0F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8679-01E1-7447-AF91-63833D375543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65463-A637-8346-AD73-68D0D9C2B0F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8679-01E1-7447-AF91-63833D3755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65463-A637-8346-AD73-68D0D9C2B0F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8679-01E1-7447-AF91-63833D37554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65463-A637-8346-AD73-68D0D9C2B0F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8679-01E1-7447-AF91-63833D3755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65463-A637-8346-AD73-68D0D9C2B0F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8679-01E1-7447-AF91-63833D3755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65463-A637-8346-AD73-68D0D9C2B0F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8679-01E1-7447-AF91-63833D3755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65463-A637-8346-AD73-68D0D9C2B0F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8679-01E1-7447-AF91-63833D3755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5F665463-A637-8346-AD73-68D0D9C2B0F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0D568679-01E1-7447-AF91-63833D37554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65463-A637-8346-AD73-68D0D9C2B0F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8679-01E1-7447-AF91-63833D37554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65463-A637-8346-AD73-68D0D9C2B0F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8679-01E1-7447-AF91-63833D37554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65463-A637-8346-AD73-68D0D9C2B0F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8679-01E1-7447-AF91-63833D3755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65463-A637-8346-AD73-68D0D9C2B0F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8679-01E1-7447-AF91-63833D3755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65463-A637-8346-AD73-68D0D9C2B0F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8679-01E1-7447-AF91-63833D375543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65463-A637-8346-AD73-68D0D9C2B0F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8679-01E1-7447-AF91-63833D37554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5F665463-A637-8346-AD73-68D0D9C2B0FB}" type="datetimeFigureOut">
              <a:rPr lang="en-US" smtClean="0"/>
              <a:t>8/28/12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0D568679-01E1-7447-AF91-63833D3755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4" Type="http://schemas.openxmlformats.org/officeDocument/2006/relationships/image" Target="../media/image15.gi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4" Type="http://schemas.openxmlformats.org/officeDocument/2006/relationships/hyperlink" Target="http://www.reelmediainternational.com/classic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www.utsystem.edu/OGC/IntellectualProperty/copypol2.htm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reativity" TargetMode="External"/><Relationship Id="rId4" Type="http://schemas.openxmlformats.org/officeDocument/2006/relationships/hyperlink" Target="http://en.wikipedia.org/wiki/Creative_Commons_licenses" TargetMode="External"/><Relationship Id="rId5" Type="http://schemas.openxmlformats.org/officeDocument/2006/relationships/hyperlink" Target="http://en.wikipedia.org/wiki/Creative_commons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Non-profit_organization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hyperlink" Target="http://creativecommons.org/images/icons/attrib.gif" TargetMode="External"/><Relationship Id="rId6" Type="http://schemas.openxmlformats.org/officeDocument/2006/relationships/image" Target="../media/image18.gif"/><Relationship Id="rId7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reativecommons.org/images/public/somerights20.png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S1xL1qcBa4" TargetMode="External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Friedensreich_Hundertwasser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Multimedia: past &amp; present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MCOM 540</a:t>
            </a:r>
          </a:p>
          <a:p>
            <a:r>
              <a:rPr lang="en-US" dirty="0" smtClean="0"/>
              <a:t>Dr. Carol Walker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625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1"/>
          <p:cNvSpPr>
            <a:spLocks noChangeArrowheads="1"/>
          </p:cNvSpPr>
          <p:nvPr/>
        </p:nvSpPr>
        <p:spPr bwMode="auto">
          <a:xfrm>
            <a:off x="379124" y="456342"/>
            <a:ext cx="7620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rgbClr val="99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      Copyright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113668" name="Picture 4" descr="http://1.bp.blogspot.com/_9I_jYvcR2OI/SgGjWBzZcJI/AAAAAAAACqY/SlHcr4sTb3Y/s400/Copyright_Symbo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13387" y="2556571"/>
            <a:ext cx="3048000" cy="24098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8086030"/>
      </p:ext>
    </p:extLst>
  </p:cSld>
  <p:clrMapOvr>
    <a:masterClrMapping/>
  </p:clrMapOvr>
  <p:transition xmlns:p14="http://schemas.microsoft.com/office/powerpoint/2010/main">
    <p:sndAc>
      <p:stSnd>
        <p:snd r:embed="rId3" name="bomb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-228600"/>
            <a:ext cx="4038600" cy="7086600"/>
          </a:xfrm>
        </p:spPr>
        <p:txBody>
          <a:bodyPr/>
          <a:lstStyle/>
          <a:p>
            <a:pPr algn="l"/>
            <a:r>
              <a:rPr lang="en-US" sz="4000" dirty="0"/>
              <a:t>D. OWNERSHIP IS CALLED COPYRIGHT,  OR, FROM ENGLISH COMMON LAW MEANING THE RIGHT TO MAKE COPIES.</a:t>
            </a:r>
          </a:p>
        </p:txBody>
      </p:sp>
      <p:pic>
        <p:nvPicPr>
          <p:cNvPr id="22532" name="Picture 4" descr="MCj012922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038600"/>
            <a:ext cx="3194050" cy="2590800"/>
          </a:xfrm>
          <a:prstGeom prst="rect">
            <a:avLst/>
          </a:prstGeom>
          <a:noFill/>
        </p:spPr>
      </p:pic>
      <p:pic>
        <p:nvPicPr>
          <p:cNvPr id="55298" name="Picture 2" descr="Monk Iilluminat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152400"/>
            <a:ext cx="2667000" cy="3581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81099536"/>
      </p:ext>
    </p:extLst>
  </p:cSld>
  <p:clrMapOvr>
    <a:masterClrMapping/>
  </p:clrMapOvr>
  <p:transition xmlns:p14="http://schemas.microsoft.com/office/powerpoint/2010/main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Copyright limitations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Anything </a:t>
            </a:r>
            <a:r>
              <a:rPr lang="en-US" dirty="0">
                <a:solidFill>
                  <a:srgbClr val="000000"/>
                </a:solidFill>
              </a:rPr>
              <a:t>before 1923 is in the public domain.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 It can be used for anything </a:t>
            </a:r>
            <a:r>
              <a:rPr lang="en-US" dirty="0" err="1">
                <a:solidFill>
                  <a:srgbClr val="000000"/>
                </a:solidFill>
              </a:rPr>
              <a:t>ie</a:t>
            </a:r>
            <a:r>
              <a:rPr lang="en-US" dirty="0">
                <a:solidFill>
                  <a:srgbClr val="000000"/>
                </a:solidFill>
              </a:rPr>
              <a:t>. Sold, given away, etc. but…..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You must acknowledge the author (plagiarism</a:t>
            </a:r>
            <a:r>
              <a:rPr lang="en-US" dirty="0" smtClean="0">
                <a:solidFill>
                  <a:srgbClr val="000000"/>
                </a:solidFill>
              </a:rPr>
              <a:t>).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After </a:t>
            </a:r>
            <a:r>
              <a:rPr lang="en-US" dirty="0">
                <a:solidFill>
                  <a:srgbClr val="000000"/>
                </a:solidFill>
              </a:rPr>
              <a:t>1923 and </a:t>
            </a:r>
            <a:r>
              <a:rPr lang="en-US" u="sng" dirty="0">
                <a:solidFill>
                  <a:srgbClr val="000000"/>
                </a:solidFill>
              </a:rPr>
              <a:t>before</a:t>
            </a:r>
            <a:r>
              <a:rPr lang="en-US" dirty="0">
                <a:solidFill>
                  <a:srgbClr val="000000"/>
                </a:solidFill>
              </a:rPr>
              <a:t> 1992 - 28 years renewable for 75 years, however, on Jan. 1 of the 28</a:t>
            </a:r>
            <a:r>
              <a:rPr lang="en-US" baseline="30000" dirty="0">
                <a:solidFill>
                  <a:srgbClr val="000000"/>
                </a:solidFill>
              </a:rPr>
              <a:t>th</a:t>
            </a:r>
            <a:r>
              <a:rPr lang="en-US" dirty="0">
                <a:solidFill>
                  <a:srgbClr val="000000"/>
                </a:solidFill>
              </a:rPr>
              <a:t>  year it had to be renewed, for a total of 75 YEARS (later changed to 95 years) .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If this wasn’t done on time the work fell into the public domain.</a:t>
            </a:r>
            <a:br>
              <a:rPr lang="en-US" dirty="0">
                <a:solidFill>
                  <a:srgbClr val="000000"/>
                </a:solidFill>
              </a:rPr>
            </a:b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AFTER </a:t>
            </a:r>
            <a:r>
              <a:rPr lang="en-US" dirty="0">
                <a:solidFill>
                  <a:srgbClr val="000000"/>
                </a:solidFill>
              </a:rPr>
              <a:t>1992 - Authors Life + 50 years.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  <a:hlinkClick r:id="rId4"/>
              </a:rPr>
              <a:t>http://www.reelmediainternational.com/classic.htm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758532"/>
      </p:ext>
    </p:extLst>
  </p:cSld>
  <p:clrMapOvr>
    <a:masterClrMapping/>
  </p:clrMapOvr>
  <p:transition xmlns:p14="http://schemas.microsoft.com/office/powerpoint/2010/main">
    <p:sndAc>
      <p:stSnd>
        <p:snd r:embed="rId3" name="explode.wav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" y="228601"/>
            <a:ext cx="82296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FAIR USE </a:t>
            </a:r>
            <a:b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COPYRIGHTED MATERIALS</a:t>
            </a:r>
          </a:p>
          <a:p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3505201"/>
            <a:ext cx="8001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What is the </a:t>
            </a:r>
            <a:r>
              <a:rPr lang="en-US" sz="24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</a:t>
            </a:r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 use? </a:t>
            </a:r>
          </a:p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What is the </a:t>
            </a:r>
            <a:r>
              <a:rPr lang="en-US" sz="24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nature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work to be used? </a:t>
            </a:r>
          </a:p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How </a:t>
            </a:r>
            <a:r>
              <a:rPr lang="en-US" sz="24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work will you use? </a:t>
            </a:r>
          </a:p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What </a:t>
            </a:r>
            <a:r>
              <a:rPr lang="en-US" sz="24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would this use have on the market for     	the original or for permissions if the use were 	widespread?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2705725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99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4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four</a:t>
            </a:r>
            <a:r>
              <a:rPr lang="en-US" sz="2400" b="1" dirty="0" smtClean="0">
                <a:solidFill>
                  <a:srgbClr val="99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fair use factors:</a:t>
            </a:r>
            <a:endParaRPr lang="en-US" sz="2400" dirty="0">
              <a:solidFill>
                <a:srgbClr val="99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5937378"/>
            <a:ext cx="861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hlinkClick r:id="rId3"/>
              </a:rPr>
              <a:t>http://www.utsystem.edu/OGC/IntellectualProperty/copypol2.htm#rules</a:t>
            </a:r>
            <a:endParaRPr lang="en-US" sz="1800" dirty="0"/>
          </a:p>
        </p:txBody>
      </p:sp>
      <p:sp>
        <p:nvSpPr>
          <p:cNvPr id="2" name="TextBox 1"/>
          <p:cNvSpPr txBox="1"/>
          <p:nvPr/>
        </p:nvSpPr>
        <p:spPr>
          <a:xfrm>
            <a:off x="3506898" y="293846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307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0"/>
            <a:ext cx="8763000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What is the </a:t>
            </a:r>
            <a:r>
              <a:rPr lang="en-U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 </a:t>
            </a:r>
            <a:r>
              <a:rPr lang="en-US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 use? </a:t>
            </a:r>
          </a:p>
          <a:p>
            <a:r>
              <a:rPr lang="en-US" sz="3200" b="1" dirty="0" smtClean="0"/>
              <a:t>		</a:t>
            </a:r>
          </a:p>
          <a:p>
            <a:r>
              <a:rPr lang="en-US" sz="3200" b="1" dirty="0" smtClean="0"/>
              <a:t>		                   Litigation?</a:t>
            </a:r>
          </a:p>
          <a:p>
            <a:pPr marL="514350" indent="-514350"/>
            <a:r>
              <a:rPr lang="en-US" sz="2800" dirty="0" smtClean="0"/>
              <a:t>1. Nonprofit      	</a:t>
            </a:r>
          </a:p>
          <a:p>
            <a:pPr marL="514350" indent="-514350"/>
            <a:r>
              <a:rPr lang="en-US" sz="2800" dirty="0" smtClean="0"/>
              <a:t>2. Educational          #’ </a:t>
            </a:r>
            <a:r>
              <a:rPr lang="en-US" sz="2800" b="1" u="sng" dirty="0" smtClean="0"/>
              <a:t>1-3 Very safe to use</a:t>
            </a:r>
            <a:endParaRPr lang="en-US" sz="3200" b="1" u="sng" dirty="0" smtClean="0"/>
          </a:p>
          <a:p>
            <a:pPr marL="514350" indent="-514350"/>
            <a:r>
              <a:rPr lang="en-US" sz="2800" dirty="0" smtClean="0"/>
              <a:t>3. Personal </a:t>
            </a:r>
          </a:p>
          <a:p>
            <a:pPr marL="514350" indent="-514350"/>
            <a:r>
              <a:rPr lang="en-US" sz="2800" dirty="0" smtClean="0"/>
              <a:t>-----------------------------------------------------------------------      </a:t>
            </a:r>
          </a:p>
          <a:p>
            <a:pPr marL="514350" indent="-514350"/>
            <a:r>
              <a:rPr lang="en-US" sz="2800" dirty="0" smtClean="0"/>
              <a:t>4. Criticism</a:t>
            </a:r>
          </a:p>
          <a:p>
            <a:pPr marL="514350" indent="-514350"/>
            <a:r>
              <a:rPr lang="en-US" sz="2800" dirty="0" smtClean="0"/>
              <a:t>5. Parody</a:t>
            </a:r>
          </a:p>
          <a:p>
            <a:pPr marL="514350" indent="-514350"/>
            <a:r>
              <a:rPr lang="en-US" sz="2800" dirty="0" smtClean="0"/>
              <a:t>6. Commentary         #’ </a:t>
            </a:r>
            <a:r>
              <a:rPr lang="en-US" sz="2800" b="1" u="sng" dirty="0" smtClean="0"/>
              <a:t>4 - 8 </a:t>
            </a:r>
            <a:r>
              <a:rPr lang="en-US" sz="2800" b="1" u="sng" dirty="0" smtClean="0"/>
              <a:t>somewhat safe to use</a:t>
            </a:r>
          </a:p>
          <a:p>
            <a:pPr marL="514350" indent="-514350"/>
            <a:r>
              <a:rPr lang="en-US" sz="2800" dirty="0" smtClean="0"/>
              <a:t>7. News reporting</a:t>
            </a:r>
            <a:endParaRPr lang="en-US" sz="2800" b="1" dirty="0" smtClean="0"/>
          </a:p>
          <a:p>
            <a:pPr marL="514350" indent="-514350"/>
            <a:r>
              <a:rPr lang="en-US" sz="2800" dirty="0" smtClean="0"/>
              <a:t>8. Otherwise "transformative" use</a:t>
            </a:r>
          </a:p>
          <a:p>
            <a:pPr marL="514350" indent="-514350"/>
            <a:r>
              <a:rPr lang="en-US" sz="2800" dirty="0" smtClean="0"/>
              <a:t>-----------------------------------------------------------------------</a:t>
            </a:r>
          </a:p>
          <a:p>
            <a:pPr marL="514350" indent="-514350"/>
            <a:r>
              <a:rPr lang="en-US" sz="2800" dirty="0" smtClean="0"/>
              <a:t>9. Commercial          </a:t>
            </a:r>
            <a:r>
              <a:rPr lang="en-US" sz="2800" b="1" dirty="0" smtClean="0"/>
              <a:t> #  </a:t>
            </a:r>
            <a:r>
              <a:rPr lang="en-US" sz="2800" b="1" u="sng" dirty="0" smtClean="0"/>
              <a:t>9 Get permission</a:t>
            </a:r>
          </a:p>
          <a:p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3841760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Creative Commons?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7467600" cy="4114800"/>
          </a:xfrm>
        </p:spPr>
        <p:txBody>
          <a:bodyPr>
            <a:normAutofit/>
          </a:bodyPr>
          <a:lstStyle/>
          <a:p>
            <a:r>
              <a:rPr lang="en-US" b="1" dirty="0" smtClean="0"/>
              <a:t>Creative Commons</a:t>
            </a:r>
            <a:r>
              <a:rPr lang="en-US" dirty="0" smtClean="0"/>
              <a:t> (CC) is a </a:t>
            </a:r>
            <a:r>
              <a:rPr lang="en-US" dirty="0" smtClean="0">
                <a:hlinkClick r:id="rId2" tooltip="Non-profit organization"/>
              </a:rPr>
              <a:t>non-profit organization</a:t>
            </a:r>
            <a:r>
              <a:rPr lang="en-US" dirty="0" smtClean="0"/>
              <a:t> devoted to expanding the range of </a:t>
            </a:r>
            <a:r>
              <a:rPr lang="en-US" dirty="0" smtClean="0">
                <a:hlinkClick r:id="rId3" tooltip="Creativity"/>
              </a:rPr>
              <a:t>creative</a:t>
            </a:r>
            <a:r>
              <a:rPr lang="en-US" dirty="0" smtClean="0"/>
              <a:t> work available for others legally to build upon and share. The organization has released several copyright licenses known as </a:t>
            </a:r>
            <a:r>
              <a:rPr lang="en-US" dirty="0" smtClean="0">
                <a:hlinkClick r:id="rId4" tooltip="Creative Commons licenses"/>
              </a:rPr>
              <a:t>Creative Commons licenses</a:t>
            </a:r>
            <a:r>
              <a:rPr lang="en-US" dirty="0" smtClean="0"/>
              <a:t>. These licenses, depending on the one chosen, restrict only certain rights (or none) of the work.</a:t>
            </a:r>
          </a:p>
          <a:p>
            <a:pPr algn="r">
              <a:buNone/>
            </a:pPr>
            <a:r>
              <a:rPr lang="en-US" sz="1700" dirty="0" smtClean="0"/>
              <a:t>-</a:t>
            </a:r>
            <a:r>
              <a:rPr lang="en-US" sz="1700" dirty="0" smtClean="0">
                <a:hlinkClick r:id="rId5"/>
              </a:rPr>
              <a:t>Wikipedia 9-27-07</a:t>
            </a:r>
            <a:endParaRPr lang="en-US" sz="1700" dirty="0"/>
          </a:p>
        </p:txBody>
      </p:sp>
      <p:sp>
        <p:nvSpPr>
          <p:cNvPr id="4" name="TextBox 3"/>
          <p:cNvSpPr txBox="1"/>
          <p:nvPr/>
        </p:nvSpPr>
        <p:spPr>
          <a:xfrm>
            <a:off x="435993" y="6211669"/>
            <a:ext cx="60013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Rob </a:t>
            </a:r>
            <a:r>
              <a:rPr lang="en-US" dirty="0" err="1" smtClean="0"/>
              <a:t>Fioretta’s</a:t>
            </a:r>
            <a:r>
              <a:rPr lang="en-US" dirty="0" smtClean="0"/>
              <a:t> guide to the basics of Creative Commons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187076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recognize CC.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0" y="1600200"/>
            <a:ext cx="3276600" cy="2209800"/>
          </a:xfrm>
        </p:spPr>
        <p:txBody>
          <a:bodyPr>
            <a:normAutofit/>
          </a:bodyPr>
          <a:lstStyle/>
          <a:p>
            <a:r>
              <a:rPr lang="en-US" dirty="0" smtClean="0"/>
              <a:t>Some Rights Reserved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8" name="Picture 7" descr="somerights20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676400"/>
            <a:ext cx="1933269" cy="68103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Picture 8" descr="cc two.png">
            <a:hlinkClick r:id="rId2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3152076"/>
            <a:ext cx="1905000" cy="69689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grpSp>
        <p:nvGrpSpPr>
          <p:cNvPr id="14" name="Group 13"/>
          <p:cNvGrpSpPr/>
          <p:nvPr/>
        </p:nvGrpSpPr>
        <p:grpSpPr>
          <a:xfrm>
            <a:off x="2057400" y="4038600"/>
            <a:ext cx="4783346" cy="1761530"/>
            <a:chOff x="2057400" y="4038600"/>
            <a:chExt cx="4783346" cy="1761530"/>
          </a:xfrm>
        </p:grpSpPr>
        <p:cxnSp>
          <p:nvCxnSpPr>
            <p:cNvPr id="13" name="Elbow Connector 12"/>
            <p:cNvCxnSpPr/>
            <p:nvPr/>
          </p:nvCxnSpPr>
          <p:spPr>
            <a:xfrm rot="16200000" flipV="1">
              <a:off x="1714500" y="4381500"/>
              <a:ext cx="914400" cy="228600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 descr="attrib.gif">
              <a:hlinkClick r:id="rId5"/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57400" y="5029200"/>
              <a:ext cx="457200" cy="457200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2590800" y="4876800"/>
              <a:ext cx="424994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This work is </a:t>
              </a:r>
              <a:r>
                <a:rPr lang="en-US" b="1" dirty="0" smtClean="0"/>
                <a:t>BY</a:t>
              </a:r>
              <a:r>
                <a:rPr lang="en-US" dirty="0" smtClean="0"/>
                <a:t> whom?</a:t>
              </a:r>
            </a:p>
            <a:p>
              <a:r>
                <a:rPr lang="en-US" dirty="0" smtClean="0"/>
                <a:t>This simply means if you use this work, </a:t>
              </a:r>
            </a:p>
            <a:p>
              <a:r>
                <a:rPr lang="en-US" dirty="0" smtClean="0"/>
                <a:t>you must attribute credit to the creator.  </a:t>
              </a:r>
              <a:endParaRPr lang="en-US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895600" y="3429000"/>
            <a:ext cx="5552152" cy="1581330"/>
            <a:chOff x="2895600" y="3429000"/>
            <a:chExt cx="5552152" cy="1581330"/>
          </a:xfrm>
        </p:grpSpPr>
        <p:cxnSp>
          <p:nvCxnSpPr>
            <p:cNvPr id="28" name="Elbow Connector 27"/>
            <p:cNvCxnSpPr/>
            <p:nvPr/>
          </p:nvCxnSpPr>
          <p:spPr>
            <a:xfrm rot="10800000">
              <a:off x="2895600" y="3429000"/>
              <a:ext cx="1294606" cy="761206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Picture 33" descr="noncomm.gif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267200" y="3962400"/>
              <a:ext cx="457200" cy="457200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4800600" y="3810001"/>
              <a:ext cx="36471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NC </a:t>
              </a:r>
              <a:r>
                <a:rPr lang="en-US" dirty="0" smtClean="0"/>
                <a:t>stands for noncommercial.</a:t>
              </a:r>
            </a:p>
            <a:p>
              <a:r>
                <a:rPr lang="en-US" dirty="0" smtClean="0"/>
                <a:t>Meaning you cannot make money</a:t>
              </a:r>
            </a:p>
            <a:p>
              <a:r>
                <a:rPr lang="en-US" dirty="0" smtClean="0"/>
                <a:t>from this work.</a:t>
              </a:r>
            </a:p>
            <a:p>
              <a:endParaRPr lang="en-US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49730" y="6388793"/>
            <a:ext cx="60013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/>
              <a:t>Rob </a:t>
            </a:r>
            <a:r>
              <a:rPr lang="en-US" dirty="0" err="1" smtClean="0"/>
              <a:t>Fioretta’s</a:t>
            </a:r>
            <a:r>
              <a:rPr lang="en-US" dirty="0" smtClean="0"/>
              <a:t> guide to the basics of Creative Commons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137138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	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reviewing the slides with your partner, what are your thoughts about the impact of copyright, Fair Use, and Creative Commons on education?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285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SWBAT construct an understanding of the history of multimedia and its influence on 21</a:t>
            </a:r>
            <a:r>
              <a:rPr lang="en-US" baseline="30000" dirty="0" smtClean="0"/>
              <a:t>st</a:t>
            </a:r>
            <a:r>
              <a:rPr lang="en-US" dirty="0" smtClean="0"/>
              <a:t> Century learning</a:t>
            </a:r>
          </a:p>
          <a:p>
            <a:r>
              <a:rPr lang="en-US" dirty="0" smtClean="0"/>
              <a:t>To interpret the concept of copyright, fair use, and creative commons and express understanding of the implications for multimedia creation.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11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Kevin Kelly – Epic tale of technology </a:t>
            </a:r>
            <a:endParaRPr lang="en-US" sz="3600" dirty="0"/>
          </a:p>
        </p:txBody>
      </p:sp>
      <p:pic>
        <p:nvPicPr>
          <p:cNvPr id="4" name="Content Placeholder 3" descr="Screen Shot 2012-08-28 at 7.51.01 PM.png">
            <a:hlinkClick r:id="rId3"/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0" b="4580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715216" y="6167290"/>
            <a:ext cx="372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hlinkClick r:id="rId3"/>
              </a:rPr>
              <a:t>http://</a:t>
            </a:r>
            <a:r>
              <a:rPr lang="en-US" sz="1400" dirty="0" err="1" smtClean="0">
                <a:hlinkClick r:id="rId3"/>
              </a:rPr>
              <a:t>www.youtube.com</a:t>
            </a:r>
            <a:r>
              <a:rPr lang="en-US" sz="1400" dirty="0" smtClean="0">
                <a:hlinkClick r:id="rId3"/>
              </a:rPr>
              <a:t>/</a:t>
            </a:r>
            <a:r>
              <a:rPr lang="en-US" sz="1400" dirty="0" err="1" smtClean="0">
                <a:hlinkClick r:id="rId3"/>
              </a:rPr>
              <a:t>watch?v</a:t>
            </a:r>
            <a:r>
              <a:rPr lang="en-US" sz="1400" dirty="0" smtClean="0">
                <a:hlinkClick r:id="rId3"/>
              </a:rPr>
              <a:t>=GS1xL1qcBa4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24827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“Technology is anything invented after you were born”</a:t>
            </a:r>
          </a:p>
          <a:p>
            <a:pPr lvl="1"/>
            <a:r>
              <a:rPr lang="en-US" dirty="0" smtClean="0"/>
              <a:t>Alan Kay</a:t>
            </a:r>
          </a:p>
          <a:p>
            <a:pPr lvl="1"/>
            <a:endParaRPr lang="en-US" dirty="0"/>
          </a:p>
          <a:p>
            <a:r>
              <a:rPr lang="en-US" dirty="0" smtClean="0"/>
              <a:t>“Technology is everything that doesn’t work yet”</a:t>
            </a:r>
          </a:p>
          <a:p>
            <a:pPr lvl="1"/>
            <a:r>
              <a:rPr lang="en-US" dirty="0" smtClean="0"/>
              <a:t>Danny </a:t>
            </a:r>
            <a:r>
              <a:rPr lang="en-US" dirty="0" err="1" smtClean="0"/>
              <a:t>Hillis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32796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history of technology…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First use of term “technology” in 1829 at Cambridge</a:t>
            </a:r>
          </a:p>
          <a:p>
            <a:r>
              <a:rPr lang="en-US" dirty="0" err="1" smtClean="0"/>
              <a:t>Vanvar</a:t>
            </a:r>
            <a:r>
              <a:rPr lang="en-US" dirty="0" smtClean="0"/>
              <a:t> Bush: 1940s physicist</a:t>
            </a:r>
          </a:p>
          <a:p>
            <a:pPr lvl="1"/>
            <a:r>
              <a:rPr lang="en-US" i="1" dirty="0" err="1" smtClean="0"/>
              <a:t>Memex</a:t>
            </a:r>
            <a:endParaRPr lang="en-US" i="1" dirty="0" smtClean="0"/>
          </a:p>
          <a:p>
            <a:r>
              <a:rPr lang="en-US" dirty="0" smtClean="0"/>
              <a:t>Punch cards</a:t>
            </a:r>
          </a:p>
          <a:p>
            <a:pPr lvl="1"/>
            <a:r>
              <a:rPr lang="en-US" dirty="0" smtClean="0"/>
              <a:t>1800s by Hollerith</a:t>
            </a:r>
          </a:p>
          <a:p>
            <a:pPr lvl="1"/>
            <a:r>
              <a:rPr lang="en-US" dirty="0" smtClean="0"/>
              <a:t>IBM – 1928</a:t>
            </a:r>
          </a:p>
          <a:p>
            <a:r>
              <a:rPr lang="en-US" dirty="0" smtClean="0"/>
              <a:t>1954 – Fortran</a:t>
            </a:r>
          </a:p>
          <a:p>
            <a:r>
              <a:rPr lang="en-US" dirty="0" smtClean="0"/>
              <a:t>Mid-1970s – mass storage</a:t>
            </a:r>
          </a:p>
          <a:p>
            <a:r>
              <a:rPr lang="en-US" dirty="0" smtClean="0"/>
              <a:t>1980s– Personal Computers </a:t>
            </a:r>
          </a:p>
          <a:p>
            <a:endParaRPr lang="en-US" dirty="0"/>
          </a:p>
          <a:p>
            <a:endParaRPr lang="en-US" i="1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620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WWW….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year did the WWW begin? </a:t>
            </a:r>
          </a:p>
          <a:p>
            <a:r>
              <a:rPr lang="en-US" dirty="0" smtClean="0"/>
              <a:t>When did dial-up Internet access begin?</a:t>
            </a:r>
          </a:p>
          <a:p>
            <a:r>
              <a:rPr lang="en-US" dirty="0" smtClean="0"/>
              <a:t>How about Google?</a:t>
            </a:r>
          </a:p>
          <a:p>
            <a:r>
              <a:rPr lang="en-US" dirty="0" smtClean="0"/>
              <a:t>Facebook?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479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&amp;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Hundertwasser</a:t>
            </a:r>
            <a:r>
              <a:rPr lang="en-US" dirty="0" smtClean="0"/>
              <a:t>: 1900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Mouldiness</a:t>
            </a:r>
            <a:r>
              <a:rPr lang="en-US" dirty="0" smtClean="0"/>
              <a:t> Manifesto”</a:t>
            </a:r>
          </a:p>
          <a:p>
            <a:pPr lvl="1"/>
            <a:r>
              <a:rPr lang="en-US" dirty="0" smtClean="0"/>
              <a:t>“human </a:t>
            </a:r>
            <a:r>
              <a:rPr lang="en-US" dirty="0"/>
              <a:t>misery was a result of the rational, sterile, monotonous </a:t>
            </a:r>
            <a:r>
              <a:rPr lang="en-US" dirty="0" smtClean="0"/>
              <a:t>architecture”  </a:t>
            </a:r>
            <a:r>
              <a:rPr lang="en-US" dirty="0" smtClean="0">
                <a:hlinkClick r:id="rId2"/>
              </a:rPr>
              <a:t>Source</a:t>
            </a:r>
            <a:endParaRPr lang="en-US" dirty="0" smtClean="0"/>
          </a:p>
          <a:p>
            <a:pPr lvl="1"/>
            <a:r>
              <a:rPr lang="en-US" dirty="0" smtClean="0"/>
              <a:t>“This jungle of straight lines, which is entangling us … must be </a:t>
            </a:r>
            <a:r>
              <a:rPr lang="en-US" dirty="0" err="1" smtClean="0"/>
              <a:t>cleare</a:t>
            </a:r>
            <a:r>
              <a:rPr lang="en-US" dirty="0" smtClean="0"/>
              <a:t> . . . but to clear a jungle you must first become aware that you are in one . . . </a:t>
            </a:r>
            <a:r>
              <a:rPr lang="en-US" dirty="0"/>
              <a:t>t</a:t>
            </a:r>
            <a:r>
              <a:rPr lang="en-US" dirty="0" smtClean="0"/>
              <a:t>his jungle took form </a:t>
            </a:r>
            <a:r>
              <a:rPr lang="en-US" dirty="0" err="1" smtClean="0"/>
              <a:t>steathily</a:t>
            </a:r>
            <a:r>
              <a:rPr lang="en-US" dirty="0" smtClean="0"/>
              <a:t>, unnoticed by mankind.” </a:t>
            </a:r>
          </a:p>
        </p:txBody>
      </p:sp>
    </p:spTree>
    <p:extLst>
      <p:ext uri="{BB962C8B-B14F-4D97-AF65-F5344CB8AC3E}">
        <p14:creationId xmlns:p14="http://schemas.microsoft.com/office/powerpoint/2010/main" val="2436327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Marshall McLuhan</a:t>
            </a:r>
          </a:p>
          <a:p>
            <a:pPr lvl="1"/>
            <a:r>
              <a:rPr lang="en-US" dirty="0" smtClean="0"/>
              <a:t>1964 - “the medium is the message”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Development of phonetic alphabet</a:t>
            </a:r>
          </a:p>
        </p:txBody>
      </p:sp>
    </p:spTree>
    <p:extLst>
      <p:ext uri="{BB962C8B-B14F-4D97-AF65-F5344CB8AC3E}">
        <p14:creationId xmlns:p14="http://schemas.microsoft.com/office/powerpoint/2010/main" val="2555486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could </a:t>
            </a:r>
            <a:r>
              <a:rPr lang="en-US" dirty="0" err="1" smtClean="0"/>
              <a:t>Hundertwasser’s</a:t>
            </a:r>
            <a:r>
              <a:rPr lang="en-US" dirty="0" smtClean="0"/>
              <a:t> jungle of straight lines and McLuhan’s concern about the alphabet relate to integrating multimedia into the classroom?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0365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926</TotalTime>
  <Words>575</Words>
  <Application>Microsoft Macintosh PowerPoint</Application>
  <PresentationFormat>On-screen Show (4:3)</PresentationFormat>
  <Paragraphs>98</Paragraphs>
  <Slides>17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Inkwell</vt:lpstr>
      <vt:lpstr>Multimedia: past &amp; present</vt:lpstr>
      <vt:lpstr>Objective </vt:lpstr>
      <vt:lpstr>Kevin Kelly – Epic tale of technology </vt:lpstr>
      <vt:lpstr>Technology </vt:lpstr>
      <vt:lpstr>The history of technology…</vt:lpstr>
      <vt:lpstr>The WWW…. </vt:lpstr>
      <vt:lpstr>Technology &amp; Learning</vt:lpstr>
      <vt:lpstr>PowerPoint Presentation</vt:lpstr>
      <vt:lpstr>Discussion</vt:lpstr>
      <vt:lpstr>PowerPoint Presentation</vt:lpstr>
      <vt:lpstr>D. OWNERSHIP IS CALLED COPYRIGHT,  OR, FROM ENGLISH COMMON LAW MEANING THE RIGHT TO MAKE COPIES.</vt:lpstr>
      <vt:lpstr>Copyright limitations</vt:lpstr>
      <vt:lpstr>PowerPoint Presentation</vt:lpstr>
      <vt:lpstr>PowerPoint Presentation</vt:lpstr>
      <vt:lpstr>What is Creative Commons?</vt:lpstr>
      <vt:lpstr>How to recognize CC.</vt:lpstr>
      <vt:lpstr>Discussion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Multimedia: past &amp; present</dc:title>
  <dc:creator>Carol Walker</dc:creator>
  <cp:lastModifiedBy>Carol Walker</cp:lastModifiedBy>
  <cp:revision>18</cp:revision>
  <dcterms:created xsi:type="dcterms:W3CDTF">2012-08-28T23:20:35Z</dcterms:created>
  <dcterms:modified xsi:type="dcterms:W3CDTF">2012-08-29T14:46:50Z</dcterms:modified>
</cp:coreProperties>
</file>